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aret Bold" charset="1" panose="00000000000000000000"/>
      <p:regular r:id="rId12"/>
    </p:embeddedFont>
    <p:embeddedFont>
      <p:font typeface="Bebas Neue Bold" charset="1" panose="020B0606020202050201"/>
      <p:regular r:id="rId13"/>
    </p:embeddedFont>
    <p:embeddedFont>
      <p:font typeface="Garet" charset="1" panose="00000000000000000000"/>
      <p:regular r:id="rId14"/>
    </p:embeddedFont>
    <p:embeddedFont>
      <p:font typeface="Canva Sans Bold" charset="1" panose="020B0803030501040103"/>
      <p:regular r:id="rId15"/>
    </p:embeddedFont>
    <p:embeddedFont>
      <p:font typeface="Lato" charset="1" panose="020F0502020204030203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74687" y="-919136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7" y="0"/>
                </a:lnTo>
                <a:lnTo>
                  <a:pt x="4404437" y="5655778"/>
                </a:lnTo>
                <a:lnTo>
                  <a:pt x="0" y="5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981538" y="9527051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421382" y="9551514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84997">
            <a:off x="-1331031" y="-1202526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7" y="0"/>
                </a:lnTo>
                <a:lnTo>
                  <a:pt x="4404437" y="5655777"/>
                </a:lnTo>
                <a:lnTo>
                  <a:pt x="0" y="5655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15167" y="7871992"/>
            <a:ext cx="6055343" cy="693565"/>
            <a:chOff x="0" y="0"/>
            <a:chExt cx="354817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8175" cy="406400"/>
            </a:xfrm>
            <a:custGeom>
              <a:avLst/>
              <a:gdLst/>
              <a:ahLst/>
              <a:cxnLst/>
              <a:rect r="r" b="b" t="t" l="l"/>
              <a:pathLst>
                <a:path h="406400" w="3548175">
                  <a:moveTo>
                    <a:pt x="3344975" y="0"/>
                  </a:moveTo>
                  <a:cubicBezTo>
                    <a:pt x="3457200" y="0"/>
                    <a:pt x="3548175" y="90976"/>
                    <a:pt x="3548175" y="203200"/>
                  </a:cubicBezTo>
                  <a:cubicBezTo>
                    <a:pt x="3548175" y="315424"/>
                    <a:pt x="3457200" y="406400"/>
                    <a:pt x="33449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3548175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16329" y="8632232"/>
            <a:ext cx="6055343" cy="693565"/>
            <a:chOff x="0" y="0"/>
            <a:chExt cx="3548175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48175" cy="406400"/>
            </a:xfrm>
            <a:custGeom>
              <a:avLst/>
              <a:gdLst/>
              <a:ahLst/>
              <a:cxnLst/>
              <a:rect r="r" b="b" t="t" l="l"/>
              <a:pathLst>
                <a:path h="406400" w="3548175">
                  <a:moveTo>
                    <a:pt x="3344975" y="0"/>
                  </a:moveTo>
                  <a:cubicBezTo>
                    <a:pt x="3457200" y="0"/>
                    <a:pt x="3548175" y="90976"/>
                    <a:pt x="3548175" y="203200"/>
                  </a:cubicBezTo>
                  <a:cubicBezTo>
                    <a:pt x="3548175" y="315424"/>
                    <a:pt x="3457200" y="406400"/>
                    <a:pt x="33449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3548175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115167" y="9392056"/>
            <a:ext cx="6055343" cy="693565"/>
            <a:chOff x="0" y="0"/>
            <a:chExt cx="3548175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48175" cy="406400"/>
            </a:xfrm>
            <a:custGeom>
              <a:avLst/>
              <a:gdLst/>
              <a:ahLst/>
              <a:cxnLst/>
              <a:rect r="r" b="b" t="t" l="l"/>
              <a:pathLst>
                <a:path h="406400" w="3548175">
                  <a:moveTo>
                    <a:pt x="3344975" y="0"/>
                  </a:moveTo>
                  <a:cubicBezTo>
                    <a:pt x="3457200" y="0"/>
                    <a:pt x="3548175" y="90976"/>
                    <a:pt x="3548175" y="203200"/>
                  </a:cubicBezTo>
                  <a:cubicBezTo>
                    <a:pt x="3548175" y="315424"/>
                    <a:pt x="3457200" y="406400"/>
                    <a:pt x="33449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3548175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439078" y="0"/>
            <a:ext cx="1952681" cy="1955124"/>
          </a:xfrm>
          <a:custGeom>
            <a:avLst/>
            <a:gdLst/>
            <a:ahLst/>
            <a:cxnLst/>
            <a:rect r="r" b="b" t="t" l="l"/>
            <a:pathLst>
              <a:path h="1955124" w="1952681">
                <a:moveTo>
                  <a:pt x="0" y="0"/>
                </a:moveTo>
                <a:lnTo>
                  <a:pt x="1952681" y="0"/>
                </a:lnTo>
                <a:lnTo>
                  <a:pt x="1952681" y="1955124"/>
                </a:lnTo>
                <a:lnTo>
                  <a:pt x="0" y="1955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48850" y="31908"/>
            <a:ext cx="2322821" cy="1891309"/>
          </a:xfrm>
          <a:custGeom>
            <a:avLst/>
            <a:gdLst/>
            <a:ahLst/>
            <a:cxnLst/>
            <a:rect r="r" b="b" t="t" l="l"/>
            <a:pathLst>
              <a:path h="1891309" w="2322821">
                <a:moveTo>
                  <a:pt x="0" y="0"/>
                </a:moveTo>
                <a:lnTo>
                  <a:pt x="2322821" y="0"/>
                </a:lnTo>
                <a:lnTo>
                  <a:pt x="2322821" y="1891309"/>
                </a:lnTo>
                <a:lnTo>
                  <a:pt x="0" y="189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" t="0" r="-117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7687572"/>
            <a:ext cx="2874755" cy="2874755"/>
          </a:xfrm>
          <a:custGeom>
            <a:avLst/>
            <a:gdLst/>
            <a:ahLst/>
            <a:cxnLst/>
            <a:rect r="r" b="b" t="t" l="l"/>
            <a:pathLst>
              <a:path h="2874755" w="2874755">
                <a:moveTo>
                  <a:pt x="0" y="0"/>
                </a:moveTo>
                <a:lnTo>
                  <a:pt x="2874755" y="0"/>
                </a:lnTo>
                <a:lnTo>
                  <a:pt x="2874755" y="2874756"/>
                </a:lnTo>
                <a:lnTo>
                  <a:pt x="0" y="2874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30769" y="3029846"/>
            <a:ext cx="1462413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5757"/>
                </a:solidFill>
                <a:latin typeface="Garet Bold"/>
                <a:ea typeface="Garet Bold"/>
                <a:cs typeface="Garet Bold"/>
                <a:sym typeface="Garet Bold"/>
              </a:rPr>
              <a:t>GRADWISE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29574" y="1551850"/>
            <a:ext cx="10046067" cy="166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70"/>
              </a:lnSpc>
              <a:spcBef>
                <a:spcPct val="0"/>
              </a:spcBef>
            </a:pPr>
            <a:r>
              <a:rPr lang="en-US" b="true" sz="9764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GEEK VERSE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49582" y="154836"/>
            <a:ext cx="586512" cy="184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35"/>
              </a:lnSpc>
            </a:pPr>
            <a:r>
              <a:rPr lang="en-US" sz="1073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X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28309" y="4852297"/>
            <a:ext cx="17648597" cy="2768600"/>
            <a:chOff x="0" y="0"/>
            <a:chExt cx="9566396" cy="150071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566396" cy="1500716"/>
            </a:xfrm>
            <a:custGeom>
              <a:avLst/>
              <a:gdLst/>
              <a:ahLst/>
              <a:cxnLst/>
              <a:rect r="r" b="b" t="t" l="l"/>
              <a:pathLst>
                <a:path h="1500716" w="9566396">
                  <a:moveTo>
                    <a:pt x="9363196" y="0"/>
                  </a:moveTo>
                  <a:cubicBezTo>
                    <a:pt x="9475420" y="0"/>
                    <a:pt x="9566396" y="335947"/>
                    <a:pt x="9566396" y="750358"/>
                  </a:cubicBezTo>
                  <a:cubicBezTo>
                    <a:pt x="9566396" y="1164769"/>
                    <a:pt x="9475420" y="1500716"/>
                    <a:pt x="9363196" y="1500716"/>
                  </a:cubicBezTo>
                  <a:lnTo>
                    <a:pt x="203200" y="1500716"/>
                  </a:lnTo>
                  <a:cubicBezTo>
                    <a:pt x="90976" y="1500716"/>
                    <a:pt x="0" y="1164769"/>
                    <a:pt x="0" y="750358"/>
                  </a:cubicBezTo>
                  <a:cubicBezTo>
                    <a:pt x="0" y="3359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9566396" cy="155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23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BTECH STUDENTS ARE UNDER CONSTANT ACADEMIC PRESSURE. ON TOP OF THAT, THEY’RE EXPECTED TO UPSKILL, BUILD PROJECTS, JOIN HACKATHONS, FIND INTERNSHIPS, AND CRAFT THE PERFECT RESUME — ALL WHILE JUMPING BETWEEN DOZENS OF SCATTERED PLATFORMS LIKE YOUTUBE, COURSERA, DEVFOLIO, LINKEDIN, AND MORE. IT’S OVERWHELMING, INEFFICIENT, AND FRUSTRATING.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848659" y="7971832"/>
            <a:ext cx="259068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DOMINATORS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11133" y="8734540"/>
            <a:ext cx="20657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YASH GOEL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39078" y="9494364"/>
            <a:ext cx="540984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ABES ENGINEERING COLLEGE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20087" y="8770983"/>
            <a:ext cx="7539409" cy="8229600"/>
          </a:xfrm>
          <a:custGeom>
            <a:avLst/>
            <a:gdLst/>
            <a:ahLst/>
            <a:cxnLst/>
            <a:rect r="r" b="b" t="t" l="l"/>
            <a:pathLst>
              <a:path h="8229600" w="7539409">
                <a:moveTo>
                  <a:pt x="0" y="0"/>
                </a:moveTo>
                <a:lnTo>
                  <a:pt x="7539409" y="0"/>
                </a:lnTo>
                <a:lnTo>
                  <a:pt x="75394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4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259300" y="9573728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642325" y="9573728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1617" y="-42536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77116" y="84599"/>
            <a:ext cx="2410884" cy="608841"/>
            <a:chOff x="0" y="0"/>
            <a:chExt cx="160925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9259" cy="406400"/>
            </a:xfrm>
            <a:custGeom>
              <a:avLst/>
              <a:gdLst/>
              <a:ahLst/>
              <a:cxnLst/>
              <a:rect r="r" b="b" t="t" l="l"/>
              <a:pathLst>
                <a:path h="406400" w="1609259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957495" y="3690479"/>
            <a:ext cx="3013667" cy="5567821"/>
          </a:xfrm>
          <a:custGeom>
            <a:avLst/>
            <a:gdLst/>
            <a:ahLst/>
            <a:cxnLst/>
            <a:rect r="r" b="b" t="t" l="l"/>
            <a:pathLst>
              <a:path h="5567821" w="3013667">
                <a:moveTo>
                  <a:pt x="0" y="0"/>
                </a:moveTo>
                <a:lnTo>
                  <a:pt x="3013667" y="0"/>
                </a:lnTo>
                <a:lnTo>
                  <a:pt x="3013667" y="5567821"/>
                </a:lnTo>
                <a:lnTo>
                  <a:pt x="0" y="5567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56" t="-5726" r="0" b="-572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6197" y="8227600"/>
            <a:ext cx="13914757" cy="223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22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📉 </a:t>
            </a:r>
            <a:r>
              <a:rPr lang="en-US" sz="32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Every year, </a:t>
            </a:r>
            <a:r>
              <a:rPr lang="en-US" sz="3222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 1 million BTech students graduate in India, yet only a fraction secure decent jobs — </a:t>
            </a:r>
            <a:r>
              <a:rPr lang="en-US" sz="32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especially in tier-2 an</a:t>
            </a:r>
            <a:r>
              <a:rPr lang="en-US" b="true" sz="32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tier-3 colleges, where access to guidance and exposure is limited.</a:t>
            </a:r>
          </a:p>
          <a:p>
            <a:pPr algn="ctr">
              <a:lnSpc>
                <a:spcPts val="423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26197" y="1447767"/>
            <a:ext cx="16723716" cy="57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6"/>
              </a:lnSpc>
              <a:spcBef>
                <a:spcPct val="0"/>
              </a:spcBef>
            </a:pPr>
            <a:r>
              <a:rPr lang="en-US" sz="3368" spc="309">
                <a:solidFill>
                  <a:srgbClr val="FF3131"/>
                </a:solidFill>
                <a:latin typeface="Garet"/>
                <a:ea typeface="Garet"/>
                <a:cs typeface="Garet"/>
                <a:sym typeface="Garet"/>
              </a:rPr>
              <a:t>THE PROBLEM</a:t>
            </a:r>
            <a:r>
              <a:rPr lang="en-US" sz="3368" spc="3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SCATTERED RES</a:t>
            </a:r>
            <a:r>
              <a:rPr lang="en-US" sz="3368" spc="3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OURCES, OVERWHELMED STUDENTS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396" y="2282840"/>
            <a:ext cx="17773428" cy="140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  <a:spcBef>
                <a:spcPct val="0"/>
              </a:spcBef>
            </a:pPr>
            <a:r>
              <a:rPr lang="en-US" sz="2706" spc="24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🎓 BTECH STUDENTS ARE EXPECTED T</a:t>
            </a:r>
            <a:r>
              <a:rPr lang="en-US" sz="2706" spc="24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 MASTER SKILLS, BUILD PROJECTS, PARTICIPATE IN HACKATHONS, APPLY FOR INTERNSHIPS, AND POLISH THEIR RESUMES — ALL WHILE JUGGLING DEMANDING ACADEMICS.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7200" y="3842450"/>
            <a:ext cx="13907165" cy="258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4"/>
              </a:lnSpc>
              <a:spcBef>
                <a:spcPct val="0"/>
              </a:spcBef>
            </a:pPr>
            <a:r>
              <a:rPr lang="en-US" sz="2617" spc="2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🧩</a:t>
            </a:r>
            <a:r>
              <a:rPr lang="en-US" sz="2617" spc="240">
                <a:solidFill>
                  <a:srgbClr val="C1FF72"/>
                </a:solidFill>
                <a:latin typeface="Garet"/>
                <a:ea typeface="Garet"/>
                <a:cs typeface="Garet"/>
                <a:sym typeface="Garet"/>
              </a:rPr>
              <a:t>ALTH</a:t>
            </a:r>
            <a:r>
              <a:rPr lang="en-US" sz="2617" spc="240">
                <a:solidFill>
                  <a:srgbClr val="C1FF72"/>
                </a:solidFill>
                <a:latin typeface="Garet"/>
                <a:ea typeface="Garet"/>
                <a:cs typeface="Garet"/>
                <a:sym typeface="Garet"/>
              </a:rPr>
              <a:t>OUGH THERE ARE ALREADY AMPLE PLATFORMS AVAILABLE</a:t>
            </a:r>
            <a:r>
              <a:rPr lang="en-US" sz="2617" spc="2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—    YOUTUBE, GYANSETU, COURSERA, DEVFOLIO, LINKEDIN, INTERNSHALA, AND MORE —</a:t>
            </a:r>
            <a:r>
              <a:rPr lang="en-US" b="true" sz="2617" spc="2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b="true" sz="2617" spc="240">
                <a:solidFill>
                  <a:srgbClr val="FF3131"/>
                </a:solidFill>
                <a:latin typeface="Garet Bold"/>
                <a:ea typeface="Garet Bold"/>
                <a:cs typeface="Garet Bold"/>
                <a:sym typeface="Garet Bold"/>
              </a:rPr>
              <a:t>BUT FOLLOWING UP ON ALL OF THEM IS NOT REALISTIC</a:t>
            </a:r>
            <a:r>
              <a:rPr lang="en-US" sz="2617" spc="240">
                <a:solidFill>
                  <a:srgbClr val="FF3131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just">
              <a:lnSpc>
                <a:spcPts val="3283"/>
              </a:lnSpc>
              <a:spcBef>
                <a:spcPct val="0"/>
              </a:spcBef>
            </a:pPr>
          </a:p>
          <a:p>
            <a:pPr algn="l">
              <a:lnSpc>
                <a:spcPts val="3283"/>
              </a:lnSpc>
              <a:spcBef>
                <a:spcPct val="0"/>
              </a:spcBef>
            </a:pPr>
            <a:r>
              <a:rPr lang="en-US" sz="2345" spc="2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IT BECOMES A TIME-CONSUMING, FRUSTRATING MESS OF TABS, TRACKERS, AND LOST PROGRESS.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64944" y="6675025"/>
            <a:ext cx="14830699" cy="193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1"/>
              </a:lnSpc>
              <a:spcBef>
                <a:spcPct val="0"/>
              </a:spcBef>
            </a:pPr>
            <a:r>
              <a:rPr lang="en-US" b="true" sz="2872" spc="264" u="sng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❌ THE RESULT?</a:t>
            </a:r>
            <a:r>
              <a:rPr lang="en-US" sz="2872" spc="26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ST</a:t>
            </a:r>
            <a:r>
              <a:rPr lang="en-US" sz="2872" spc="26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UDENTS ARE OVERWHELMED, PROGRESS IS SCATTERED, AND AI TOOLS CAN'T HELP EFFECTIVELY DUE TO FRAGMENTED DATA.</a:t>
            </a:r>
          </a:p>
          <a:p>
            <a:pPr algn="ctr">
              <a:lnSpc>
                <a:spcPts val="335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811446" y="252227"/>
            <a:ext cx="2386403" cy="2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GEEK VERSE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33635" y="-152400"/>
            <a:ext cx="10220730" cy="132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145" y="221256"/>
            <a:ext cx="2410884" cy="608841"/>
            <a:chOff x="0" y="0"/>
            <a:chExt cx="1609259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9259" cy="406400"/>
            </a:xfrm>
            <a:custGeom>
              <a:avLst/>
              <a:gdLst/>
              <a:ahLst/>
              <a:cxnLst/>
              <a:rect r="r" b="b" t="t" l="l"/>
              <a:pathLst>
                <a:path h="406400" w="1609259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3086100" y="801990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259300" y="9710204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732476" y="9710204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59225" y="15710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4145" y="388884"/>
            <a:ext cx="2386403" cy="2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GEEK VERSE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33450"/>
            <a:ext cx="54651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🌐How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it works: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6789" y="1798040"/>
            <a:ext cx="14502410" cy="24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9"/>
              </a:lnSpc>
            </a:pPr>
            <a:r>
              <a:rPr lang="en-US" sz="3577">
                <a:solidFill>
                  <a:srgbClr val="F6E0F5"/>
                </a:solidFill>
                <a:latin typeface="Lato"/>
                <a:ea typeface="Lato"/>
                <a:cs typeface="Lato"/>
                <a:sym typeface="Lato"/>
              </a:rPr>
              <a:t>Gradwise brings everything a BTech student needs into one personalized dashboard. From curated courses and hackathons to internship listings, resume tools, certifications, and career guidance — GradWise is your all-in-one growth companion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75029" y="66192"/>
            <a:ext cx="12247459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spc="40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💡 </a:t>
            </a:r>
            <a:r>
              <a:rPr lang="en-US" b="true" sz="4399" spc="404">
                <a:solidFill>
                  <a:srgbClr val="4C489E"/>
                </a:solidFill>
                <a:latin typeface="Garet Bold"/>
                <a:ea typeface="Garet Bold"/>
                <a:cs typeface="Garet Bold"/>
                <a:sym typeface="Garet Bold"/>
              </a:rPr>
              <a:t>THE </a:t>
            </a:r>
            <a:r>
              <a:rPr lang="en-US" b="true" sz="4399" spc="404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S</a:t>
            </a:r>
            <a:r>
              <a:rPr lang="en-US" b="true" sz="4399" spc="404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OLUTION:</a:t>
            </a:r>
            <a:r>
              <a:rPr lang="en-US" sz="4399" spc="40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4399" spc="404">
                <a:solidFill>
                  <a:srgbClr val="C1FF72"/>
                </a:solidFill>
                <a:latin typeface="Garet Bold"/>
                <a:ea typeface="Garet Bold"/>
                <a:cs typeface="Garet Bold"/>
                <a:sym typeface="Garet Bold"/>
              </a:rPr>
              <a:t>GRADWISE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202710"/>
            <a:ext cx="54651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🌟Why </a:t>
            </a:r>
            <a:r>
              <a:rPr lang="en-US" b="true" sz="5199">
                <a:solidFill>
                  <a:srgbClr val="869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works: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6789" y="5076825"/>
            <a:ext cx="14686449" cy="148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6"/>
              </a:lnSpc>
            </a:pPr>
            <a:r>
              <a:rPr lang="en-US" sz="2717" spc="250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BY CE</a:t>
            </a:r>
            <a:r>
              <a:rPr lang="en-US" sz="2717" spc="250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NTRALIZING STUDENT ACTIVITY AND PROGRESS, OUR AI ASSISTANT DELIVERS SMARTER, MORE ACCURATE RECOMMENDATIONS TAILORED TO EACH INDIVIDUAL’S TECH STACK, GOALS, AND LEARNING PACE.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357" y="7972279"/>
            <a:ext cx="17259300" cy="1434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1"/>
              </a:lnSpc>
              <a:spcBef>
                <a:spcPct val="0"/>
              </a:spcBef>
            </a:pPr>
            <a:r>
              <a:rPr lang="en-US" sz="2736" spc="251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🧠</a:t>
            </a:r>
            <a:r>
              <a:rPr lang="en-US" b="true" sz="2736" spc="25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 NO M</a:t>
            </a:r>
            <a:r>
              <a:rPr lang="en-US" b="true" sz="2736" spc="25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ORE TAB-HOPPING OR SCATTERED PROGRESS.</a:t>
            </a:r>
            <a:r>
              <a:rPr lang="en-US" sz="2736" spc="251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GRADWISE INTEGRATES LEARNING, OPPORTUNITIES, AND CAREER TOOLS UNDER A SINGLE ROOF, POWERED BY AI THAT ACTUALLY UNDERSTANDS YOUR GOALS.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6789" y="6767281"/>
            <a:ext cx="1468644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25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799" spc="25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O MORE SCATTERED PROGRESS OVER MANY DIFFERENT PLATFORMS . NO MORE DECISION FATIGUE.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99354" y="221256"/>
            <a:ext cx="2410884" cy="608841"/>
            <a:chOff x="0" y="0"/>
            <a:chExt cx="1609259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9259" cy="406400"/>
            </a:xfrm>
            <a:custGeom>
              <a:avLst/>
              <a:gdLst/>
              <a:ahLst/>
              <a:cxnLst/>
              <a:rect r="r" b="b" t="t" l="l"/>
              <a:pathLst>
                <a:path h="406400" w="1609259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98978" y="-170967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2593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732476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6493" y="2017449"/>
            <a:ext cx="7793745" cy="4612079"/>
          </a:xfrm>
          <a:custGeom>
            <a:avLst/>
            <a:gdLst/>
            <a:ahLst/>
            <a:cxnLst/>
            <a:rect r="r" b="b" t="t" l="l"/>
            <a:pathLst>
              <a:path h="4612079" w="7793745">
                <a:moveTo>
                  <a:pt x="0" y="0"/>
                </a:moveTo>
                <a:lnTo>
                  <a:pt x="7793745" y="0"/>
                </a:lnTo>
                <a:lnTo>
                  <a:pt x="7793745" y="4612079"/>
                </a:lnTo>
                <a:lnTo>
                  <a:pt x="0" y="4612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28" r="0" b="-6328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0" y="8014915"/>
            <a:ext cx="18288000" cy="2272085"/>
          </a:xfrm>
          <a:custGeom>
            <a:avLst/>
            <a:gdLst/>
            <a:ahLst/>
            <a:cxnLst/>
            <a:rect r="r" b="b" t="t" l="l"/>
            <a:pathLst>
              <a:path h="2272085" w="18288000">
                <a:moveTo>
                  <a:pt x="0" y="0"/>
                </a:moveTo>
                <a:lnTo>
                  <a:pt x="18288000" y="0"/>
                </a:lnTo>
                <a:lnTo>
                  <a:pt x="18288000" y="2272085"/>
                </a:lnTo>
                <a:lnTo>
                  <a:pt x="0" y="2272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30" r="0" b="-433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611595" y="381788"/>
            <a:ext cx="2386403" cy="2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GEEK VERSE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0969" y="-96606"/>
            <a:ext cx="7038718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Stack </a:t>
            </a:r>
            <a:r>
              <a:rPr lang="en-US" sz="7730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Used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1175" y="-96606"/>
            <a:ext cx="3900262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🛠Tech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7336" y="3223124"/>
            <a:ext cx="9516228" cy="205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3"/>
              </a:lnSpc>
            </a:pPr>
            <a:r>
              <a:rPr lang="en-US" sz="368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68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-&gt;</a:t>
            </a:r>
            <a:r>
              <a:rPr lang="en-US" sz="368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USED :</a:t>
            </a:r>
            <a:r>
              <a:rPr lang="en-US" sz="36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Open AI +</a:t>
            </a:r>
            <a:r>
              <a:rPr lang="en-US" sz="3682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Our OWN Model</a:t>
            </a:r>
            <a:r>
              <a:rPr lang="en-US" b="true" sz="3682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Better accuracy and security</a:t>
            </a:r>
            <a:r>
              <a:rPr lang="en-US" sz="3682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under developemnt​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493520" y="-432037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5552798"/>
            <a:ext cx="10231040" cy="125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4"/>
              </a:lnSpc>
            </a:pPr>
            <a:r>
              <a:rPr lang="en-US" sz="361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-&gt;  +</a:t>
            </a:r>
            <a:r>
              <a:rPr lang="en-US" b="true" sz="361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6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additional supporting tools and libraries</a:t>
            </a:r>
          </a:p>
          <a:p>
            <a:pPr algn="ctr">
              <a:lnSpc>
                <a:spcPts val="506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07336" y="2388098"/>
            <a:ext cx="9516228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 spc="3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-&gt;MERN</a:t>
            </a:r>
            <a:r>
              <a:rPr lang="en-US" b="true" sz="3699" spc="3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STACK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1193" y="-214349"/>
            <a:ext cx="5408227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REVENUE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7259300" y="9480895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86007" y="3408006"/>
            <a:ext cx="9525" cy="241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</a:p>
          <a:p>
            <a:pPr algn="ctr">
              <a:lnSpc>
                <a:spcPts val="4917"/>
              </a:lnSpc>
            </a:pPr>
          </a:p>
          <a:p>
            <a:pPr algn="ctr">
              <a:lnSpc>
                <a:spcPts val="4917"/>
              </a:lnSpc>
            </a:pPr>
          </a:p>
          <a:p>
            <a:pPr algn="ctr">
              <a:lnSpc>
                <a:spcPts val="491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7644649" y="9480895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08260" y="-214349"/>
            <a:ext cx="5543293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110" y="1046628"/>
            <a:ext cx="18122890" cy="394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184" indent="-364592" lvl="1">
              <a:lnSpc>
                <a:spcPts val="4728"/>
              </a:lnSpc>
              <a:buFont typeface="Arial"/>
              <a:buChar char="•"/>
            </a:pPr>
            <a:r>
              <a:rPr lang="en-US" sz="3377" spc="310" u="sng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3377" spc="310" u="sng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FREE PLAN (BASIC ACCESS)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2777" spc="2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✅ Access t</a:t>
            </a:r>
            <a:r>
              <a:rPr lang="en-US" sz="2777" spc="2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 A BASIC DASHBOARD WITH A SIMPLE PROGRESS TRACKER.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2777" spc="2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✅ LIMITED-TIME ACCESS TO THE AI MODEL FOR GENERAL GUIDANCE AND BASIC LEARNING TIPS.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2777" spc="2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✅ EXPLORE THE PLATFORM AND UNDERSTAND THE CORE FEATURES BEFORE UPGRADING.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2777" spc="2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PREMIUM PLAN (FULL ACCESS)</a:t>
            </a:r>
          </a:p>
          <a:p>
            <a:pPr algn="ctr">
              <a:lnSpc>
                <a:spcPts val="346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62" y="8890231"/>
            <a:ext cx="16981538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🚀 PERS</a:t>
            </a: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ONALIZED AI RECOMMENDATIONS FOR HACKATHONS, COMPETITIONS, AND EVENTS THAT MATCH THE USER'S INTERESTS AND SKILL LEVEL.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962900"/>
            <a:ext cx="16981538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🏆 DEDICATED PERS</a:t>
            </a: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ONAL SPACE TO STORE AND ORGANIZE CERTIFICATES — NO MORE SEARCHING THROUGH FOLDERS!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6387179"/>
            <a:ext cx="16981538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📄 Aut</a:t>
            </a: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OMATIC RESUME BUILDER POWERED BY AI — GENERATES A PROFESSIONAL, UP-TO-DATE RESUME BASED ON YOUR ACHIEVEMENTS, CERTIFICATES, AND SKILLS.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87827" y="5768054"/>
            <a:ext cx="1828800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🌟 UNL</a:t>
            </a: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OCK FULL POTENTIAL: ENHANCED LEARNING PATHS, REAL-WORLD OPPORTUNITIES, AND A PORTFOLIO-READY SHOWCASE OF YOUR PROGRESS.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2" y="4915621"/>
            <a:ext cx="730019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 spc="349" u="sng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SUBSCRIPTION PERKS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49139" y="5029560"/>
            <a:ext cx="3638861" cy="86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4"/>
              </a:lnSpc>
              <a:spcBef>
                <a:spcPct val="0"/>
              </a:spcBef>
            </a:pPr>
            <a:r>
              <a:rPr lang="en-US" sz="5074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Details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662743" y="5948417"/>
            <a:ext cx="4404596" cy="1907674"/>
            <a:chOff x="0" y="0"/>
            <a:chExt cx="5872795" cy="254356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72795" cy="672657"/>
              <a:chOff x="0" y="0"/>
              <a:chExt cx="3548175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4817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548175">
                    <a:moveTo>
                      <a:pt x="3344975" y="0"/>
                    </a:moveTo>
                    <a:cubicBezTo>
                      <a:pt x="3457200" y="0"/>
                      <a:pt x="3548175" y="90976"/>
                      <a:pt x="3548175" y="203200"/>
                    </a:cubicBezTo>
                    <a:cubicBezTo>
                      <a:pt x="3548175" y="315424"/>
                      <a:pt x="3457200" y="406400"/>
                      <a:pt x="334497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gradFill>
                  <a:gsLst>
                    <a:gs pos="0">
                      <a:srgbClr val="92A6DD">
                        <a:alpha val="100000"/>
                      </a:srgbClr>
                    </a:gs>
                    <a:gs pos="100000">
                      <a:srgbClr val="DF96D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3548175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2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935454"/>
              <a:ext cx="5872795" cy="672657"/>
              <a:chOff x="0" y="0"/>
              <a:chExt cx="3548175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54817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548175">
                    <a:moveTo>
                      <a:pt x="3344975" y="0"/>
                    </a:moveTo>
                    <a:cubicBezTo>
                      <a:pt x="3457200" y="0"/>
                      <a:pt x="3548175" y="90976"/>
                      <a:pt x="3548175" y="203200"/>
                    </a:cubicBezTo>
                    <a:cubicBezTo>
                      <a:pt x="3548175" y="315424"/>
                      <a:pt x="3457200" y="406400"/>
                      <a:pt x="334497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gradFill>
                  <a:gsLst>
                    <a:gs pos="0">
                      <a:srgbClr val="92A6DD">
                        <a:alpha val="100000"/>
                      </a:srgbClr>
                    </a:gs>
                    <a:gs pos="100000">
                      <a:srgbClr val="DF96D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47625"/>
                <a:ext cx="3548175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2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870909"/>
              <a:ext cx="5872795" cy="672657"/>
              <a:chOff x="0" y="0"/>
              <a:chExt cx="3548175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54817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548175">
                    <a:moveTo>
                      <a:pt x="3344975" y="0"/>
                    </a:moveTo>
                    <a:cubicBezTo>
                      <a:pt x="3457200" y="0"/>
                      <a:pt x="3548175" y="90976"/>
                      <a:pt x="3548175" y="203200"/>
                    </a:cubicBezTo>
                    <a:cubicBezTo>
                      <a:pt x="3548175" y="315424"/>
                      <a:pt x="3457200" y="406400"/>
                      <a:pt x="334497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gradFill>
                  <a:gsLst>
                    <a:gs pos="0">
                      <a:srgbClr val="92A6DD">
                        <a:alpha val="100000"/>
                      </a:srgbClr>
                    </a:gs>
                    <a:gs pos="100000">
                      <a:srgbClr val="DF96D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47625"/>
                <a:ext cx="3548175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25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14099" y="189271"/>
              <a:ext cx="5628878" cy="371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4"/>
                </a:lnSpc>
                <a:spcBef>
                  <a:spcPct val="0"/>
                </a:spcBef>
              </a:pPr>
              <a:r>
                <a:rPr lang="en-US" sz="1660">
                  <a:solidFill>
                    <a:srgbClr val="F6E0F5"/>
                  </a:solidFill>
                  <a:latin typeface="Garet"/>
                  <a:ea typeface="Garet"/>
                  <a:cs typeface="Garet"/>
                  <a:sym typeface="Garet"/>
                </a:rPr>
                <a:t>VAIBHAV KUMAR SINGH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4099" y="1124725"/>
              <a:ext cx="5628878" cy="371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4"/>
                </a:lnSpc>
                <a:spcBef>
                  <a:spcPct val="0"/>
                </a:spcBef>
              </a:pPr>
              <a:r>
                <a:rPr lang="en-US" sz="1660">
                  <a:solidFill>
                    <a:srgbClr val="F6E0F5"/>
                  </a:solidFill>
                  <a:latin typeface="Garet"/>
                  <a:ea typeface="Garet"/>
                  <a:cs typeface="Garet"/>
                  <a:sym typeface="Garet"/>
                </a:rPr>
                <a:t>VIHAAN KAUSHIK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14099" y="2060180"/>
              <a:ext cx="5628878" cy="371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4"/>
                </a:lnSpc>
                <a:spcBef>
                  <a:spcPct val="0"/>
                </a:spcBef>
              </a:pPr>
              <a:r>
                <a:rPr lang="en-US" sz="1660">
                  <a:solidFill>
                    <a:srgbClr val="F6E0F5"/>
                  </a:solidFill>
                  <a:latin typeface="Garet"/>
                  <a:ea typeface="Garet"/>
                  <a:cs typeface="Garet"/>
                  <a:sym typeface="Garet"/>
                </a:rPr>
                <a:t>SHASHANK VAISH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208509" y="-253646"/>
            <a:ext cx="5677643" cy="108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9"/>
              </a:lnSpc>
              <a:spcBef>
                <a:spcPct val="0"/>
              </a:spcBef>
            </a:pPr>
            <a:r>
              <a:rPr lang="en-US" sz="6313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-95250"/>
            <a:ext cx="3841210" cy="90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  <a:spcBef>
                <a:spcPct val="0"/>
              </a:spcBef>
            </a:pPr>
            <a:r>
              <a:rPr lang="en-US" sz="5356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Summary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0866" y="782473"/>
            <a:ext cx="17437223" cy="240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32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🚀 GradWise simplifies the student journey by bringing courses, AI help, hackathons, internships, and scheduling—all in one place. With smart tracking and personalized recommendations, it helps students grow faster and smarter.</a:t>
            </a:r>
          </a:p>
          <a:p>
            <a:pPr algn="ctr">
              <a:lnSpc>
                <a:spcPts val="3252"/>
              </a:lnSpc>
            </a:pPr>
            <a:r>
              <a:rPr lang="en-US" sz="2323" b="true">
                <a:solidFill>
                  <a:srgbClr val="C1FF72"/>
                </a:solidFill>
                <a:latin typeface="Garet Bold"/>
                <a:ea typeface="Garet Bold"/>
                <a:cs typeface="Garet Bold"/>
                <a:sym typeface="Garet Bold"/>
              </a:rPr>
              <a:t>It’s not just a platform—it’s a launchpad for future-ready graduates.</a:t>
            </a: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-1949612" y="2147082"/>
            <a:ext cx="13358114" cy="104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74"/>
              </a:lnSpc>
            </a:pPr>
            <a:r>
              <a:rPr lang="en-US" sz="6124" b="true">
                <a:solidFill>
                  <a:srgbClr val="4C489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</a:t>
            </a:r>
            <a:r>
              <a:rPr lang="en-US" sz="612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Prototype </a:t>
            </a:r>
            <a:r>
              <a:rPr lang="en-US" sz="6124" b="true">
                <a:solidFill>
                  <a:srgbClr val="869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Images</a:t>
            </a:r>
            <a:r>
              <a:rPr lang="en-US" sz="612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:-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09479" y="3210708"/>
            <a:ext cx="6310560" cy="3554889"/>
          </a:xfrm>
          <a:custGeom>
            <a:avLst/>
            <a:gdLst/>
            <a:ahLst/>
            <a:cxnLst/>
            <a:rect r="r" b="b" t="t" l="l"/>
            <a:pathLst>
              <a:path h="3554889" w="6310560">
                <a:moveTo>
                  <a:pt x="0" y="0"/>
                </a:moveTo>
                <a:lnTo>
                  <a:pt x="6310560" y="0"/>
                </a:lnTo>
                <a:lnTo>
                  <a:pt x="6310560" y="3554890"/>
                </a:lnTo>
                <a:lnTo>
                  <a:pt x="0" y="355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" t="0" r="-142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734339" y="3210708"/>
            <a:ext cx="6814104" cy="3468712"/>
          </a:xfrm>
          <a:custGeom>
            <a:avLst/>
            <a:gdLst/>
            <a:ahLst/>
            <a:cxnLst/>
            <a:rect r="r" b="b" t="t" l="l"/>
            <a:pathLst>
              <a:path h="3468712" w="6814104">
                <a:moveTo>
                  <a:pt x="0" y="0"/>
                </a:moveTo>
                <a:lnTo>
                  <a:pt x="6814104" y="0"/>
                </a:lnTo>
                <a:lnTo>
                  <a:pt x="6814104" y="3468712"/>
                </a:lnTo>
                <a:lnTo>
                  <a:pt x="0" y="3468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63" r="0" b="-5863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09479" y="7032643"/>
            <a:ext cx="6320901" cy="3097889"/>
          </a:xfrm>
          <a:custGeom>
            <a:avLst/>
            <a:gdLst/>
            <a:ahLst/>
            <a:cxnLst/>
            <a:rect r="r" b="b" t="t" l="l"/>
            <a:pathLst>
              <a:path h="3097889" w="6320901">
                <a:moveTo>
                  <a:pt x="0" y="0"/>
                </a:moveTo>
                <a:lnTo>
                  <a:pt x="6320900" y="0"/>
                </a:lnTo>
                <a:lnTo>
                  <a:pt x="6320900" y="3097889"/>
                </a:lnTo>
                <a:lnTo>
                  <a:pt x="0" y="3097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17" r="0" b="-5409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734339" y="6902254"/>
            <a:ext cx="6814104" cy="3228278"/>
          </a:xfrm>
          <a:custGeom>
            <a:avLst/>
            <a:gdLst/>
            <a:ahLst/>
            <a:cxnLst/>
            <a:rect r="r" b="b" t="t" l="l"/>
            <a:pathLst>
              <a:path h="3228278" w="6814104">
                <a:moveTo>
                  <a:pt x="0" y="0"/>
                </a:moveTo>
                <a:lnTo>
                  <a:pt x="6814104" y="0"/>
                </a:lnTo>
                <a:lnTo>
                  <a:pt x="6814104" y="3228278"/>
                </a:lnTo>
                <a:lnTo>
                  <a:pt x="0" y="322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49" r="0" b="-1449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710525" y="4191756"/>
            <a:ext cx="5097550" cy="97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6"/>
              </a:lnSpc>
              <a:spcBef>
                <a:spcPct val="0"/>
              </a:spcBef>
            </a:pPr>
            <a:r>
              <a:rPr lang="en-US" sz="5668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Team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0" y="68856"/>
            <a:ext cx="2410884" cy="608841"/>
            <a:chOff x="0" y="0"/>
            <a:chExt cx="1609259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09259" cy="406400"/>
            </a:xfrm>
            <a:custGeom>
              <a:avLst/>
              <a:gdLst/>
              <a:ahLst/>
              <a:cxnLst/>
              <a:rect r="r" b="b" t="t" l="l"/>
              <a:pathLst>
                <a:path h="406400" w="1609259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0" y="213345"/>
            <a:ext cx="2386403" cy="2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GEEK VERSE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DAGlbsImIbA</dc:identifier>
  <dcterms:modified xsi:type="dcterms:W3CDTF">2011-08-01T06:04:30Z</dcterms:modified>
  <cp:revision>1</cp:revision>
  <dc:title>Copy of Project Name</dc:title>
</cp:coreProperties>
</file>